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18288000" cy="10287000"/>
  <p:notesSz cx="6858000" cy="9144000"/>
  <p:embeddedFontLst>
    <p:embeddedFont>
      <p:font typeface="TT Lakes Neue Extended Bold" charset="1" panose="02010001040000080307"/>
      <p:regular r:id="rId40"/>
    </p:embeddedFont>
    <p:embeddedFont>
      <p:font typeface="TT Lakes Neue Extended" charset="1" panose="02010001040000080307"/>
      <p:regular r:id="rId41"/>
    </p:embeddedFont>
    <p:embeddedFont>
      <p:font typeface="Arian Bold" charset="1" panose="020B0805020202050204"/>
      <p:regular r:id="rId42"/>
    </p:embeddedFont>
    <p:embeddedFont>
      <p:font typeface="Arian" charset="1" panose="020B0505020202050204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7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7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28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3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876167" y="1699522"/>
            <a:ext cx="7228259" cy="7228259"/>
          </a:xfrm>
          <a:custGeom>
            <a:avLst/>
            <a:gdLst/>
            <a:ahLst/>
            <a:cxnLst/>
            <a:rect r="r" b="b" t="t" l="l"/>
            <a:pathLst>
              <a:path h="7228259" w="7228259">
                <a:moveTo>
                  <a:pt x="0" y="0"/>
                </a:moveTo>
                <a:lnTo>
                  <a:pt x="7228260" y="0"/>
                </a:lnTo>
                <a:lnTo>
                  <a:pt x="7228260" y="7228259"/>
                </a:lnTo>
                <a:lnTo>
                  <a:pt x="0" y="72282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56959" y="3385505"/>
            <a:ext cx="9335718" cy="176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46"/>
              </a:lnSpc>
            </a:pPr>
            <a:r>
              <a:rPr lang="en-US" sz="10319" spc="43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GitHub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72927" y="4906351"/>
            <a:ext cx="8286278" cy="227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34"/>
              </a:lnSpc>
            </a:pPr>
            <a:r>
              <a:rPr lang="en-US" sz="6524" spc="274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Taller Básico</a:t>
            </a:r>
          </a:p>
          <a:p>
            <a:pPr algn="l">
              <a:lnSpc>
                <a:spcPts val="913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60596" y="6032122"/>
            <a:ext cx="8286278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spc="14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Sesión 1: Introducción a GitHub y configuración inicial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508700" y="4419292"/>
            <a:ext cx="9270599" cy="5219474"/>
          </a:xfrm>
          <a:custGeom>
            <a:avLst/>
            <a:gdLst/>
            <a:ahLst/>
            <a:cxnLst/>
            <a:rect r="r" b="b" t="t" l="l"/>
            <a:pathLst>
              <a:path h="5219474" w="9270599">
                <a:moveTo>
                  <a:pt x="0" y="0"/>
                </a:moveTo>
                <a:lnTo>
                  <a:pt x="9270600" y="0"/>
                </a:lnTo>
                <a:lnTo>
                  <a:pt x="9270600" y="5219475"/>
                </a:lnTo>
                <a:lnTo>
                  <a:pt x="0" y="521947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65612" y="1667838"/>
            <a:ext cx="13756775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b="true" sz="6800" spc="285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Control de Versiones Centralizado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65612" y="1667838"/>
            <a:ext cx="13756775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b="true" sz="6800" spc="285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Control de Versiones Distribuido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68869" y="4606626"/>
            <a:ext cx="14878006" cy="7563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Definición: Cada usuario tiene una copia completa del proyecto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Ventajas: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Trabajo sin conexión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Resolución de conflictos localmente antes de subir al servidor</a:t>
            </a: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4002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525176" y="4312904"/>
            <a:ext cx="9237649" cy="5184630"/>
          </a:xfrm>
          <a:custGeom>
            <a:avLst/>
            <a:gdLst/>
            <a:ahLst/>
            <a:cxnLst/>
            <a:rect r="r" b="b" t="t" l="l"/>
            <a:pathLst>
              <a:path h="5184630" w="9237649">
                <a:moveTo>
                  <a:pt x="0" y="0"/>
                </a:moveTo>
                <a:lnTo>
                  <a:pt x="9237648" y="0"/>
                </a:lnTo>
                <a:lnTo>
                  <a:pt x="9237648" y="5184630"/>
                </a:lnTo>
                <a:lnTo>
                  <a:pt x="0" y="518463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65612" y="1667838"/>
            <a:ext cx="13756775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b="true" sz="6800" spc="285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Control de Versiones Distribuido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717014" y="1959004"/>
            <a:ext cx="8853973" cy="7757455"/>
          </a:xfrm>
          <a:custGeom>
            <a:avLst/>
            <a:gdLst/>
            <a:ahLst/>
            <a:cxnLst/>
            <a:rect r="r" b="b" t="t" l="l"/>
            <a:pathLst>
              <a:path h="7757455" w="8853973">
                <a:moveTo>
                  <a:pt x="0" y="0"/>
                </a:moveTo>
                <a:lnTo>
                  <a:pt x="8853972" y="0"/>
                </a:lnTo>
                <a:lnTo>
                  <a:pt x="8853972" y="7757455"/>
                </a:lnTo>
                <a:lnTo>
                  <a:pt x="0" y="775745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001346" y="2494903"/>
            <a:ext cx="5745528" cy="6313768"/>
          </a:xfrm>
          <a:custGeom>
            <a:avLst/>
            <a:gdLst/>
            <a:ahLst/>
            <a:cxnLst/>
            <a:rect r="r" b="b" t="t" l="l"/>
            <a:pathLst>
              <a:path h="6313768" w="5745528">
                <a:moveTo>
                  <a:pt x="0" y="0"/>
                </a:moveTo>
                <a:lnTo>
                  <a:pt x="5745528" y="0"/>
                </a:lnTo>
                <a:lnTo>
                  <a:pt x="5745528" y="6313768"/>
                </a:lnTo>
                <a:lnTo>
                  <a:pt x="0" y="63137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5437" y="1648788"/>
            <a:ext cx="13756775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spc="28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Git?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152371"/>
            <a:ext cx="9264285" cy="1043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Sistema de control de versiones distribuido.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Creado por Linus Torvalds en 2005.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Facilita la gestión de cambios en grandes proyectos.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Normalmente se utiliza directo desde la línea de comandos, pero existen plataformas de interfaz gráfica para Git como GitKraken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4002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006989" y="3185480"/>
            <a:ext cx="7470761" cy="6032639"/>
          </a:xfrm>
          <a:custGeom>
            <a:avLst/>
            <a:gdLst/>
            <a:ahLst/>
            <a:cxnLst/>
            <a:rect r="r" b="b" t="t" l="l"/>
            <a:pathLst>
              <a:path h="6032639" w="7470761">
                <a:moveTo>
                  <a:pt x="0" y="0"/>
                </a:moveTo>
                <a:lnTo>
                  <a:pt x="7470761" y="0"/>
                </a:lnTo>
                <a:lnTo>
                  <a:pt x="7470761" y="6032639"/>
                </a:lnTo>
                <a:lnTo>
                  <a:pt x="0" y="603263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5437" y="1648788"/>
            <a:ext cx="13756775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spc="28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¿Cómo funciona Git?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5437" y="3352492"/>
            <a:ext cx="8814965" cy="894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Guarda instantáneas del proyecto en cada commit.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Si no hay cambios, guarda un enlace a la versión anterior.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La mayoría de las operaciones son locales (sin servidor).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Puedes hacer commits sin conexión y subirlos más tarde.</a:t>
            </a:r>
          </a:p>
          <a:p>
            <a:pPr algn="l">
              <a:lnSpc>
                <a:spcPts val="4175"/>
              </a:lnSpc>
            </a:pPr>
          </a:p>
          <a:p>
            <a:pPr algn="l" marL="1158282" indent="-386094" lvl="2">
              <a:lnSpc>
                <a:spcPts val="3755"/>
              </a:lnSpc>
              <a:buFont typeface="Arial"/>
              <a:buChar char="⚬"/>
            </a:pPr>
          </a:p>
          <a:p>
            <a:pPr algn="l">
              <a:lnSpc>
                <a:spcPts val="3755"/>
              </a:lnSpc>
            </a:pPr>
          </a:p>
          <a:p>
            <a:pPr algn="l">
              <a:lnSpc>
                <a:spcPts val="3755"/>
              </a:lnSpc>
            </a:pPr>
          </a:p>
          <a:p>
            <a:pPr algn="l">
              <a:lnSpc>
                <a:spcPts val="3458"/>
              </a:lnSpc>
            </a:pPr>
          </a:p>
          <a:p>
            <a:pPr algn="l">
              <a:lnSpc>
                <a:spcPts val="3458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3162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851864" y="3004505"/>
            <a:ext cx="7407436" cy="5879652"/>
          </a:xfrm>
          <a:custGeom>
            <a:avLst/>
            <a:gdLst/>
            <a:ahLst/>
            <a:cxnLst/>
            <a:rect r="r" b="b" t="t" l="l"/>
            <a:pathLst>
              <a:path h="5879652" w="7407436">
                <a:moveTo>
                  <a:pt x="0" y="0"/>
                </a:moveTo>
                <a:lnTo>
                  <a:pt x="7407436" y="0"/>
                </a:lnTo>
                <a:lnTo>
                  <a:pt x="7407436" y="5879652"/>
                </a:lnTo>
                <a:lnTo>
                  <a:pt x="0" y="58796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5437" y="1648788"/>
            <a:ext cx="13756775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spc="28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Ventajas de Git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5437" y="3352492"/>
            <a:ext cx="8814965" cy="894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Guarda instantáneas del proyecto en cada commit.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Si no hay cambios, guarda un enlace a la versión anterior.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La mayoría de las operaciones son locales (sin servidor).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Puedes hacer commits sin conexión y subirlos más tarde.</a:t>
            </a:r>
          </a:p>
          <a:p>
            <a:pPr algn="l">
              <a:lnSpc>
                <a:spcPts val="4175"/>
              </a:lnSpc>
            </a:pPr>
          </a:p>
          <a:p>
            <a:pPr algn="l" marL="1158282" indent="-386094" lvl="2">
              <a:lnSpc>
                <a:spcPts val="3755"/>
              </a:lnSpc>
              <a:buFont typeface="Arial"/>
              <a:buChar char="⚬"/>
            </a:pPr>
          </a:p>
          <a:p>
            <a:pPr algn="l">
              <a:lnSpc>
                <a:spcPts val="3755"/>
              </a:lnSpc>
            </a:pPr>
          </a:p>
          <a:p>
            <a:pPr algn="l">
              <a:lnSpc>
                <a:spcPts val="3755"/>
              </a:lnSpc>
            </a:pPr>
          </a:p>
          <a:p>
            <a:pPr algn="l">
              <a:lnSpc>
                <a:spcPts val="3458"/>
              </a:lnSpc>
            </a:pPr>
          </a:p>
          <a:p>
            <a:pPr algn="l">
              <a:lnSpc>
                <a:spcPts val="3458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2866"/>
              </a:lnSpc>
            </a:pPr>
          </a:p>
          <a:p>
            <a:pPr algn="l">
              <a:lnSpc>
                <a:spcPts val="3162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11241" y="2679822"/>
            <a:ext cx="12374060" cy="118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spc="29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QUIZ 1:  ¿Qué es Git?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11241" y="4171959"/>
            <a:ext cx="13070971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A) Un sistema de control de versiones centralizado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B) </a:t>
            </a: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Un servicio que me permite alojar mi código en la nube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C) </a:t>
            </a: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Un sistema de control de versiones distribuido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D) </a:t>
            </a: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Un lenguaje de programación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654854" y="3185480"/>
            <a:ext cx="5778062" cy="5778062"/>
          </a:xfrm>
          <a:custGeom>
            <a:avLst/>
            <a:gdLst/>
            <a:ahLst/>
            <a:cxnLst/>
            <a:rect r="r" b="b" t="t" l="l"/>
            <a:pathLst>
              <a:path h="5778062" w="5778062">
                <a:moveTo>
                  <a:pt x="0" y="0"/>
                </a:moveTo>
                <a:lnTo>
                  <a:pt x="5778063" y="0"/>
                </a:lnTo>
                <a:lnTo>
                  <a:pt x="5778063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2866" y="1626555"/>
            <a:ext cx="1129377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spc="336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GitHub?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2866" y="3233105"/>
            <a:ext cx="9459228" cy="780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Plataforma en la nube para almacenar, compartir y colaborar en proyectos de código.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Utiliza Git para gestionar los cambios y coordinar el trabajo en equipo.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Actúa como un repositorio remoto accesible por todos los colaboradores.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084263" y="1210287"/>
            <a:ext cx="10119474" cy="8560452"/>
          </a:xfrm>
          <a:custGeom>
            <a:avLst/>
            <a:gdLst/>
            <a:ahLst/>
            <a:cxnLst/>
            <a:rect r="r" b="b" t="t" l="l"/>
            <a:pathLst>
              <a:path h="8560452" w="10119474">
                <a:moveTo>
                  <a:pt x="0" y="0"/>
                </a:moveTo>
                <a:lnTo>
                  <a:pt x="10119474" y="0"/>
                </a:lnTo>
                <a:lnTo>
                  <a:pt x="10119474" y="8560452"/>
                </a:lnTo>
                <a:lnTo>
                  <a:pt x="0" y="85604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702564" y="4593267"/>
            <a:ext cx="4044311" cy="4147221"/>
          </a:xfrm>
          <a:custGeom>
            <a:avLst/>
            <a:gdLst/>
            <a:ahLst/>
            <a:cxnLst/>
            <a:rect r="r" b="b" t="t" l="l"/>
            <a:pathLst>
              <a:path h="4147221" w="4044311">
                <a:moveTo>
                  <a:pt x="0" y="0"/>
                </a:moveTo>
                <a:lnTo>
                  <a:pt x="4044310" y="0"/>
                </a:lnTo>
                <a:lnTo>
                  <a:pt x="4044310" y="4147221"/>
                </a:lnTo>
                <a:lnTo>
                  <a:pt x="0" y="41472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3164" t="0" r="-3164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99548" y="2320301"/>
            <a:ext cx="11558671" cy="176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46"/>
              </a:lnSpc>
            </a:pPr>
            <a:r>
              <a:rPr lang="en-US" sz="10319" spc="43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Presentación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05196" y="4606094"/>
            <a:ext cx="10674770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14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Camila Aroca - Estudiante de 2º año de Ingeniería en Informática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14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De dónde nació la idea del taller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883653" y="3272293"/>
            <a:ext cx="6375647" cy="5682295"/>
          </a:xfrm>
          <a:custGeom>
            <a:avLst/>
            <a:gdLst/>
            <a:ahLst/>
            <a:cxnLst/>
            <a:rect r="r" b="b" t="t" l="l"/>
            <a:pathLst>
              <a:path h="5682295" w="6375647">
                <a:moveTo>
                  <a:pt x="0" y="0"/>
                </a:moveTo>
                <a:lnTo>
                  <a:pt x="6375647" y="0"/>
                </a:lnTo>
                <a:lnTo>
                  <a:pt x="6375647" y="5682295"/>
                </a:lnTo>
                <a:lnTo>
                  <a:pt x="0" y="568229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2866" y="1894343"/>
            <a:ext cx="1499616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spc="336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¿Por qué usar GitHub?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2713" y="3658236"/>
            <a:ext cx="9619959" cy="5666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76555" indent="-488278" lvl="1">
              <a:lnSpc>
                <a:spcPts val="6332"/>
              </a:lnSpc>
              <a:buFont typeface="Arial"/>
              <a:buChar char="•"/>
            </a:pPr>
            <a:r>
              <a:rPr lang="en-US" sz="4523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Colaboración sencilla</a:t>
            </a:r>
          </a:p>
          <a:p>
            <a:pPr algn="just" marL="976555" indent="-488278" lvl="1">
              <a:lnSpc>
                <a:spcPts val="6332"/>
              </a:lnSpc>
              <a:buFont typeface="Arial"/>
              <a:buChar char="•"/>
            </a:pPr>
            <a:r>
              <a:rPr lang="en-US" sz="4523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Control de versiones eficiente</a:t>
            </a:r>
          </a:p>
          <a:p>
            <a:pPr algn="just" marL="976555" indent="-488278" lvl="1">
              <a:lnSpc>
                <a:spcPts val="6332"/>
              </a:lnSpc>
              <a:buFont typeface="Arial"/>
              <a:buChar char="•"/>
            </a:pPr>
            <a:r>
              <a:rPr lang="en-US" sz="4523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Repositorios públicos y privados</a:t>
            </a:r>
          </a:p>
          <a:p>
            <a:pPr algn="just" marL="976555" indent="-488278" lvl="1">
              <a:lnSpc>
                <a:spcPts val="6332"/>
              </a:lnSpc>
              <a:buFont typeface="Arial"/>
              <a:buChar char="•"/>
            </a:pPr>
            <a:r>
              <a:rPr lang="en-US" sz="4523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Conectar con la comunidad de desarrolladores</a:t>
            </a:r>
          </a:p>
          <a:p>
            <a:pPr algn="just">
              <a:lnSpc>
                <a:spcPts val="6332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11241" y="2211242"/>
            <a:ext cx="14935633" cy="118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spc="29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QUIZ 1:  ¿Qué es GitHub?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11241" y="3623630"/>
            <a:ext cx="13070971" cy="595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A) Un servicio para almacenar cualquier tipo de archivo en la nube.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B) Un sitio web para compartir archivos y colaborar en el desarrollo de software, con control de versiones.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C) Una herramienta para crear y diseñar páginas web de forma visual.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D) Un editor de texto en línea que guarda automáticamente todos los cambios.</a:t>
            </a:r>
          </a:p>
          <a:p>
            <a:pPr algn="l">
              <a:lnSpc>
                <a:spcPts val="5179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2866" y="2104880"/>
            <a:ext cx="14996166" cy="130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40"/>
              </a:lnSpc>
            </a:pPr>
            <a:r>
              <a:rPr lang="en-US" sz="7600" spc="319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un repositorio?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2866" y="3769935"/>
            <a:ext cx="14996166" cy="498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Almacena todos los archivos y el historial de cambios del proyecto.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Permite rastrear modificaciones y saber quién las realizó.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Facilita la colaboración y el trabajo en equipo.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Puedes volver a versiones anteriores si es necesario.</a:t>
            </a: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675446" y="1977726"/>
            <a:ext cx="6583854" cy="7757118"/>
          </a:xfrm>
          <a:custGeom>
            <a:avLst/>
            <a:gdLst/>
            <a:ahLst/>
            <a:cxnLst/>
            <a:rect r="r" b="b" t="t" l="l"/>
            <a:pathLst>
              <a:path h="7757118" w="6583854">
                <a:moveTo>
                  <a:pt x="0" y="0"/>
                </a:moveTo>
                <a:lnTo>
                  <a:pt x="6583854" y="0"/>
                </a:lnTo>
                <a:lnTo>
                  <a:pt x="6583854" y="7757118"/>
                </a:lnTo>
                <a:lnTo>
                  <a:pt x="0" y="775711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364427"/>
            <a:ext cx="8535218" cy="2299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6600" spc="277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¿Cómo crear </a:t>
            </a:r>
          </a:p>
          <a:p>
            <a:pPr algn="l">
              <a:lnSpc>
                <a:spcPts val="9240"/>
              </a:lnSpc>
            </a:pPr>
            <a:r>
              <a:rPr lang="en-US" sz="6600" spc="277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un repositorio?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005382"/>
            <a:ext cx="7458255" cy="498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Haber creado una cuenta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Hacer click en “+”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Nombrar el repositorio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Seleccionar público o privado</a:t>
            </a:r>
          </a:p>
          <a:p>
            <a:pPr algn="ctr">
              <a:lnSpc>
                <a:spcPts val="5599"/>
              </a:lnSpc>
            </a:pPr>
          </a:p>
          <a:p>
            <a:pPr algn="ctr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675446" y="1977726"/>
            <a:ext cx="6583854" cy="7757118"/>
          </a:xfrm>
          <a:custGeom>
            <a:avLst/>
            <a:gdLst/>
            <a:ahLst/>
            <a:cxnLst/>
            <a:rect r="r" b="b" t="t" l="l"/>
            <a:pathLst>
              <a:path h="7757118" w="6583854">
                <a:moveTo>
                  <a:pt x="0" y="0"/>
                </a:moveTo>
                <a:lnTo>
                  <a:pt x="6583854" y="0"/>
                </a:lnTo>
                <a:lnTo>
                  <a:pt x="6583854" y="7757118"/>
                </a:lnTo>
                <a:lnTo>
                  <a:pt x="0" y="775711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364427"/>
            <a:ext cx="8535218" cy="2299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6600" spc="277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¿Cómo crear </a:t>
            </a:r>
          </a:p>
          <a:p>
            <a:pPr algn="l">
              <a:lnSpc>
                <a:spcPts val="9240"/>
              </a:lnSpc>
            </a:pPr>
            <a:r>
              <a:rPr lang="en-US" sz="6600" spc="277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un repositorio?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005382"/>
            <a:ext cx="7458255" cy="498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Haber creado una cuenta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Hacer click en “+”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Nombrar el repositorio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Seleccionar público o privado</a:t>
            </a:r>
          </a:p>
          <a:p>
            <a:pPr algn="ctr">
              <a:lnSpc>
                <a:spcPts val="5599"/>
              </a:lnSpc>
            </a:pPr>
          </a:p>
          <a:p>
            <a:pPr algn="ctr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110884" y="4147505"/>
            <a:ext cx="14066232" cy="4428258"/>
          </a:xfrm>
          <a:custGeom>
            <a:avLst/>
            <a:gdLst/>
            <a:ahLst/>
            <a:cxnLst/>
            <a:rect r="r" b="b" t="t" l="l"/>
            <a:pathLst>
              <a:path h="4428258" w="14066232">
                <a:moveTo>
                  <a:pt x="0" y="0"/>
                </a:moveTo>
                <a:lnTo>
                  <a:pt x="14066232" y="0"/>
                </a:lnTo>
                <a:lnTo>
                  <a:pt x="14066232" y="4428258"/>
                </a:lnTo>
                <a:lnTo>
                  <a:pt x="0" y="44282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10666" y="1982308"/>
            <a:ext cx="12266668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spc="31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¿Público o privado?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4776" y="2275846"/>
            <a:ext cx="13673012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spc="31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un README?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2866" y="3769935"/>
            <a:ext cx="14996166" cy="568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“Léeme”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El README es el primer archivo que ve un visitante al acceder a tu repositorio en GitHub.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Describe qué hace tu proyecto, su utilidad y cómo los usuarios pueden utilizarlo.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Generalmente escrito en Markdown, que permite un formato sencillo (títulos, listas, enlaces).</a:t>
            </a: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4776" y="2294896"/>
            <a:ext cx="15654524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spc="302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Importancia del README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2866" y="3750885"/>
            <a:ext cx="14996166" cy="627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Primera impresión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Facilita la comprensión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Un buen README fomenta la colaboración, especialmente en proyectos de código abierto.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Ayuda a resaltar tu trabajo entre otros desarrolladores en GitHub.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4776" y="1882476"/>
            <a:ext cx="15654524" cy="2386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</a:pPr>
            <a:r>
              <a:rPr lang="en-US" sz="6900" spc="289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¿Cómo escribir un buen README?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45917" y="4421817"/>
            <a:ext cx="14996166" cy="4057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Preguntas clave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Elementos recomendados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Evitar demasiados detalles</a:t>
            </a:r>
          </a:p>
          <a:p>
            <a:pPr algn="l" marL="1943100" indent="-647700" lvl="2">
              <a:lnSpc>
                <a:spcPts val="6299"/>
              </a:lnSpc>
              <a:buFont typeface="Arial"/>
              <a:buChar char="⚬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GitHub Wikis</a:t>
            </a:r>
          </a:p>
          <a:p>
            <a:pPr algn="l" marL="1943100" indent="-647700" lvl="2">
              <a:lnSpc>
                <a:spcPts val="6299"/>
              </a:lnSpc>
              <a:buFont typeface="Arial"/>
              <a:buChar char="⚬"/>
            </a:pPr>
            <a:r>
              <a:rPr lang="en-US" sz="45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Code of Conduct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4776" y="1434801"/>
            <a:ext cx="15654524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spc="31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Profile README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787351"/>
            <a:ext cx="16307430" cy="7238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66" indent="-367033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Crea un repositorio con tu nombre de usuario:</a:t>
            </a:r>
          </a:p>
          <a:p>
            <a:pPr algn="l" marL="1468132" indent="-489377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El nombre del repositorio debe ser igual al de tu usuario (ejemplo: juanperez).</a:t>
            </a:r>
          </a:p>
          <a:p>
            <a:pPr algn="l" marL="734066" indent="-367033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Agrega un archivo README.md:</a:t>
            </a:r>
          </a:p>
          <a:p>
            <a:pPr algn="l" marL="1468132" indent="-489377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Este archivo se mostrará automáticamente en la parte superior de tu perfil.</a:t>
            </a:r>
          </a:p>
          <a:p>
            <a:pPr algn="l" marL="734066" indent="-367033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Contenido del README:</a:t>
            </a:r>
          </a:p>
          <a:p>
            <a:pPr algn="l" marL="1468132" indent="-489377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Presentación personal, proyectos destacados y habilidades.</a:t>
            </a:r>
          </a:p>
          <a:p>
            <a:pPr algn="l" marL="1468132" indent="-489377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Enlaces a redes sociales y contribuciones a código abierto.</a:t>
            </a:r>
          </a:p>
          <a:p>
            <a:pPr algn="l" marL="1468132" indent="-489377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Si no tienes proyectos, incluye información sobre tu carrera e intereses.</a:t>
            </a:r>
          </a:p>
          <a:p>
            <a:pPr algn="l">
              <a:lnSpc>
                <a:spcPts val="476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97828" y="2413584"/>
            <a:ext cx="6373322" cy="6537301"/>
          </a:xfrm>
          <a:custGeom>
            <a:avLst/>
            <a:gdLst/>
            <a:ahLst/>
            <a:cxnLst/>
            <a:rect r="r" b="b" t="t" l="l"/>
            <a:pathLst>
              <a:path h="6537301" w="6373322">
                <a:moveTo>
                  <a:pt x="0" y="0"/>
                </a:moveTo>
                <a:lnTo>
                  <a:pt x="6373322" y="0"/>
                </a:lnTo>
                <a:lnTo>
                  <a:pt x="6373322" y="6537300"/>
                </a:lnTo>
                <a:lnTo>
                  <a:pt x="0" y="65373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1548" y="1716128"/>
            <a:ext cx="11558671" cy="176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46"/>
              </a:lnSpc>
            </a:pPr>
            <a:r>
              <a:rPr lang="en-US" sz="10319" spc="43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Objetivos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6009" y="3615530"/>
            <a:ext cx="9586942" cy="5882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Incentivar a los participantes a usar GitHub desde lo básico hasta ejercicios prácticos.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Adquirir y reforzar habilidades fundamentales para usar Git y GitHub de manera efectiva.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Aplicar los conocimientos en proyectos académicos y laborales.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780"/>
              </a:lnSpc>
            </a:pP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293268" y="421233"/>
            <a:ext cx="11701464" cy="9444534"/>
          </a:xfrm>
          <a:custGeom>
            <a:avLst/>
            <a:gdLst/>
            <a:ahLst/>
            <a:cxnLst/>
            <a:rect r="r" b="b" t="t" l="l"/>
            <a:pathLst>
              <a:path h="9444534" w="11701464">
                <a:moveTo>
                  <a:pt x="0" y="0"/>
                </a:moveTo>
                <a:lnTo>
                  <a:pt x="11701464" y="0"/>
                </a:lnTo>
                <a:lnTo>
                  <a:pt x="11701464" y="9444534"/>
                </a:lnTo>
                <a:lnTo>
                  <a:pt x="0" y="94445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783" t="0" r="-1783" b="0"/>
            </a:stretch>
          </a:blipFill>
        </p:spPr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21529" y="1463376"/>
            <a:ext cx="15654524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</a:pPr>
            <a:r>
              <a:rPr lang="en-US" sz="6900" spc="289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una licencia?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45917" y="2650190"/>
            <a:ext cx="14996166" cy="736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5192" indent="-442596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Documento legal que establece cómo otros pueden usar, modificar y distribuir tu código.</a:t>
            </a:r>
          </a:p>
          <a:p>
            <a:pPr algn="l" marL="885192" indent="-442596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Elementos clave:</a:t>
            </a:r>
          </a:p>
          <a:p>
            <a:pPr algn="l" marL="1770384" indent="-590128" lvl="2">
              <a:lnSpc>
                <a:spcPts val="5740"/>
              </a:lnSpc>
              <a:buFont typeface="Arial"/>
              <a:buChar char="⚬"/>
            </a:pPr>
            <a:r>
              <a:rPr lang="en-US" sz="41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Derechos de uso: Lo que otros pueden hacer con tu código.</a:t>
            </a:r>
          </a:p>
          <a:p>
            <a:pPr algn="l" marL="1770384" indent="-590128" lvl="2">
              <a:lnSpc>
                <a:spcPts val="5740"/>
              </a:lnSpc>
              <a:buFont typeface="Arial"/>
              <a:buChar char="⚬"/>
            </a:pPr>
            <a:r>
              <a:rPr lang="en-US" sz="41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Condiciones: Restricciones como uso comercial y requisitos de compartir modificaciones.</a:t>
            </a:r>
          </a:p>
          <a:p>
            <a:pPr algn="l" marL="1770384" indent="-590128" lvl="2">
              <a:lnSpc>
                <a:spcPts val="5740"/>
              </a:lnSpc>
              <a:buFont typeface="Arial"/>
              <a:buChar char="⚬"/>
            </a:pPr>
            <a:r>
              <a:rPr lang="en-US" sz="410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Garantías: Cláusula que establece que el software se proporciona "tal cual".</a:t>
            </a:r>
          </a:p>
          <a:p>
            <a:pPr algn="l">
              <a:lnSpc>
                <a:spcPts val="6299"/>
              </a:lnSpc>
            </a:pP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6738" y="1853901"/>
            <a:ext cx="15654524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</a:pPr>
            <a:r>
              <a:rPr lang="en-US" sz="6900" spc="289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Importancia de la licencia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93521" y="3223580"/>
            <a:ext cx="15100957" cy="562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54429" indent="-477214" lvl="1">
              <a:lnSpc>
                <a:spcPts val="6188"/>
              </a:lnSpc>
              <a:buFont typeface="Arial"/>
              <a:buChar char="•"/>
            </a:pPr>
            <a:r>
              <a:rPr lang="en-US" sz="44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Claridad legal</a:t>
            </a:r>
          </a:p>
          <a:p>
            <a:pPr algn="l" marL="954429" indent="-477214" lvl="1">
              <a:lnSpc>
                <a:spcPts val="6188"/>
              </a:lnSpc>
              <a:buFont typeface="Arial"/>
              <a:buChar char="•"/>
            </a:pPr>
            <a:r>
              <a:rPr lang="en-US" sz="44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Fomenta la colaboración</a:t>
            </a:r>
          </a:p>
          <a:p>
            <a:pPr algn="l" marL="954429" indent="-477214" lvl="1">
              <a:lnSpc>
                <a:spcPts val="6188"/>
              </a:lnSpc>
              <a:buFont typeface="Arial"/>
              <a:buChar char="•"/>
            </a:pPr>
            <a:r>
              <a:rPr lang="en-US" sz="44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Protección del autor</a:t>
            </a:r>
          </a:p>
          <a:p>
            <a:pPr algn="l" marL="1094099" indent="-547050" lvl="1">
              <a:lnSpc>
                <a:spcPts val="7094"/>
              </a:lnSpc>
              <a:buFont typeface="Arial"/>
              <a:buChar char="•"/>
            </a:pPr>
            <a:r>
              <a:rPr lang="en-US" sz="5067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Promoción de código abierto</a:t>
            </a:r>
          </a:p>
          <a:p>
            <a:pPr algn="l" marL="907873" indent="-453936" lvl="1">
              <a:lnSpc>
                <a:spcPts val="5887"/>
              </a:lnSpc>
              <a:buFont typeface="Arial"/>
              <a:buChar char="•"/>
            </a:pPr>
            <a:r>
              <a:rPr lang="en-US" sz="4205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Licencias comunes: MIT License, GNU General Public License (GPL), Apache License 2.0</a:t>
            </a:r>
          </a:p>
          <a:p>
            <a:pPr algn="l">
              <a:lnSpc>
                <a:spcPts val="6792"/>
              </a:lnSpc>
            </a:pP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3030" y="1836740"/>
            <a:ext cx="4174731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0"/>
              </a:lnSpc>
            </a:pPr>
            <a:r>
              <a:rPr lang="en-US" sz="6900" spc="289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Misión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2713" y="2977008"/>
            <a:ext cx="10645115" cy="6520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6944" indent="-358472" lvl="1">
              <a:lnSpc>
                <a:spcPts val="4649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Crear una cuenta en GitHub (si aún no lo han hecho).</a:t>
            </a:r>
          </a:p>
          <a:p>
            <a:pPr algn="l" marL="716944" indent="-358472" lvl="1">
              <a:lnSpc>
                <a:spcPts val="4649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Crear un repositorio:</a:t>
            </a:r>
          </a:p>
          <a:p>
            <a:pPr algn="l" marL="1433888" indent="-477963" lvl="2">
              <a:lnSpc>
                <a:spcPts val="4649"/>
              </a:lnSpc>
              <a:buFont typeface="Arial"/>
              <a:buChar char="⚬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Hacerlo público.</a:t>
            </a:r>
          </a:p>
          <a:p>
            <a:pPr algn="l" marL="1433888" indent="-477963" lvl="2">
              <a:lnSpc>
                <a:spcPts val="4649"/>
              </a:lnSpc>
              <a:buFont typeface="Arial"/>
              <a:buChar char="⚬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Incluir un README en el repositorio.</a:t>
            </a:r>
          </a:p>
          <a:p>
            <a:pPr algn="l" marL="1433888" indent="-477963" lvl="2">
              <a:lnSpc>
                <a:spcPts val="4649"/>
              </a:lnSpc>
              <a:buFont typeface="Arial"/>
              <a:buChar char="⚬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Seleccionar una licencia para el repositorio.</a:t>
            </a:r>
          </a:p>
          <a:p>
            <a:pPr algn="l" marL="716944" indent="-358472" lvl="1">
              <a:lnSpc>
                <a:spcPts val="4649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Crear un repositorio con tu nombre de usuario y un profile README.</a:t>
            </a:r>
          </a:p>
          <a:p>
            <a:pPr algn="l" marL="716944" indent="-358472" lvl="1">
              <a:lnSpc>
                <a:spcPts val="4649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Arian"/>
                <a:ea typeface="Arian"/>
                <a:cs typeface="Arian"/>
                <a:sym typeface="Arian"/>
              </a:rPr>
              <a:t>URL repositorio: https://github.com/Camila-Aroca/taller-github</a:t>
            </a:r>
          </a:p>
          <a:p>
            <a:pPr algn="l">
              <a:lnSpc>
                <a:spcPts val="5252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2354383" y="3185480"/>
            <a:ext cx="4819681" cy="4819681"/>
            <a:chOff x="0" y="0"/>
            <a:chExt cx="6426241" cy="642624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426241" cy="6426241"/>
            </a:xfrm>
            <a:custGeom>
              <a:avLst/>
              <a:gdLst/>
              <a:ahLst/>
              <a:cxnLst/>
              <a:rect r="r" b="b" t="t" l="l"/>
              <a:pathLst>
                <a:path h="6426241" w="6426241">
                  <a:moveTo>
                    <a:pt x="0" y="0"/>
                  </a:moveTo>
                  <a:lnTo>
                    <a:pt x="6426241" y="0"/>
                  </a:lnTo>
                  <a:lnTo>
                    <a:pt x="6426241" y="6426241"/>
                  </a:lnTo>
                  <a:lnTo>
                    <a:pt x="0" y="64262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33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811203" y="2013102"/>
            <a:ext cx="9003828" cy="7484432"/>
          </a:xfrm>
          <a:custGeom>
            <a:avLst/>
            <a:gdLst/>
            <a:ahLst/>
            <a:cxnLst/>
            <a:rect r="r" b="b" t="t" l="l"/>
            <a:pathLst>
              <a:path h="7484432" w="9003828">
                <a:moveTo>
                  <a:pt x="0" y="0"/>
                </a:moveTo>
                <a:lnTo>
                  <a:pt x="9003828" y="0"/>
                </a:lnTo>
                <a:lnTo>
                  <a:pt x="9003828" y="7484432"/>
                </a:lnTo>
                <a:lnTo>
                  <a:pt x="0" y="748443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99548" y="3672043"/>
            <a:ext cx="6697092" cy="324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19"/>
              </a:lnSpc>
            </a:pPr>
            <a:r>
              <a:rPr lang="en-US" sz="9300" spc="390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¡Muchas gracias!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97828" y="2413584"/>
            <a:ext cx="6373322" cy="6537301"/>
          </a:xfrm>
          <a:custGeom>
            <a:avLst/>
            <a:gdLst/>
            <a:ahLst/>
            <a:cxnLst/>
            <a:rect r="r" b="b" t="t" l="l"/>
            <a:pathLst>
              <a:path h="6537301" w="6373322">
                <a:moveTo>
                  <a:pt x="0" y="0"/>
                </a:moveTo>
                <a:lnTo>
                  <a:pt x="6373322" y="0"/>
                </a:lnTo>
                <a:lnTo>
                  <a:pt x="6373322" y="6537300"/>
                </a:lnTo>
                <a:lnTo>
                  <a:pt x="0" y="65373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1548" y="1716128"/>
            <a:ext cx="11558671" cy="176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46"/>
              </a:lnSpc>
            </a:pPr>
            <a:r>
              <a:rPr lang="en-US" sz="10319" spc="43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Objetivos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6009" y="3615530"/>
            <a:ext cx="9586942" cy="6910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Al finalizar, los participantes habrán aprendido a: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Crear y documentar un repositorio.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Gestionar código.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Colaborar en código según el protocolo de GitHub.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 spc="121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Conocer herramientas avanzadas de GitHub para automatizar tareas y mejorar el flujo de trabajo.</a:t>
            </a:r>
          </a:p>
          <a:p>
            <a:pPr algn="l">
              <a:lnSpc>
                <a:spcPts val="406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7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079966" y="3004505"/>
            <a:ext cx="5904656" cy="5513472"/>
          </a:xfrm>
          <a:custGeom>
            <a:avLst/>
            <a:gdLst/>
            <a:ahLst/>
            <a:cxnLst/>
            <a:rect r="r" b="b" t="t" l="l"/>
            <a:pathLst>
              <a:path h="5513472" w="5904656">
                <a:moveTo>
                  <a:pt x="0" y="0"/>
                </a:moveTo>
                <a:lnTo>
                  <a:pt x="5904656" y="0"/>
                </a:lnTo>
                <a:lnTo>
                  <a:pt x="5904656" y="5513472"/>
                </a:lnTo>
                <a:lnTo>
                  <a:pt x="0" y="55134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1548" y="2418270"/>
            <a:ext cx="11558671" cy="176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46"/>
              </a:lnSpc>
            </a:pPr>
            <a:r>
              <a:rPr lang="en-US" sz="10319" spc="433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Calendario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1548" y="4526592"/>
            <a:ext cx="9586942" cy="4085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 spc="138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11/10/2024 -Introducción a GitHub y Configuración Inicial.</a:t>
            </a:r>
          </a:p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 spc="138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18/10/2024 - Comandos Básicos de Git y Control de Versiones.</a:t>
            </a:r>
          </a:p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 spc="138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25/10/2024 - Colaboración en GitHub y Herramientas Avanzadas.</a:t>
            </a:r>
          </a:p>
          <a:p>
            <a:pPr algn="l">
              <a:lnSpc>
                <a:spcPts val="49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968490" y="3185480"/>
            <a:ext cx="6597314" cy="5269605"/>
          </a:xfrm>
          <a:custGeom>
            <a:avLst/>
            <a:gdLst/>
            <a:ahLst/>
            <a:cxnLst/>
            <a:rect r="r" b="b" t="t" l="l"/>
            <a:pathLst>
              <a:path h="5269605" w="6597314">
                <a:moveTo>
                  <a:pt x="0" y="0"/>
                </a:moveTo>
                <a:lnTo>
                  <a:pt x="6597314" y="0"/>
                </a:lnTo>
                <a:lnTo>
                  <a:pt x="6597314" y="5269604"/>
                </a:lnTo>
                <a:lnTo>
                  <a:pt x="0" y="52696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99548" y="1457009"/>
            <a:ext cx="12599202" cy="3275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59"/>
              </a:lnSpc>
            </a:pPr>
            <a:r>
              <a:rPr lang="en-US" sz="9399" spc="394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veremos hoy?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12626" y="4894900"/>
            <a:ext cx="8735598" cy="661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sz="3100" spc="130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Qué es GitHub y cómo se relaciona con Git</a:t>
            </a: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sz="3100" spc="130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Importancia del control de versiones para estudiantes y profesionales</a:t>
            </a: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sz="3100" spc="130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Creación de una cuenta y repositorio en GitHub</a:t>
            </a:r>
          </a:p>
          <a:p>
            <a:pPr algn="l">
              <a:lnSpc>
                <a:spcPts val="4060"/>
              </a:lnSpc>
            </a:pPr>
          </a:p>
          <a:p>
            <a:pPr algn="l">
              <a:lnSpc>
                <a:spcPts val="406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78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623513" y="1809087"/>
            <a:ext cx="11040974" cy="7557308"/>
          </a:xfrm>
          <a:custGeom>
            <a:avLst/>
            <a:gdLst/>
            <a:ahLst/>
            <a:cxnLst/>
            <a:rect r="r" b="b" t="t" l="l"/>
            <a:pathLst>
              <a:path h="7557308" w="11040974">
                <a:moveTo>
                  <a:pt x="0" y="0"/>
                </a:moveTo>
                <a:lnTo>
                  <a:pt x="11040974" y="0"/>
                </a:lnTo>
                <a:lnTo>
                  <a:pt x="11040974" y="7557308"/>
                </a:lnTo>
                <a:lnTo>
                  <a:pt x="0" y="755730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516615" y="3576005"/>
            <a:ext cx="5742685" cy="5189952"/>
          </a:xfrm>
          <a:custGeom>
            <a:avLst/>
            <a:gdLst/>
            <a:ahLst/>
            <a:cxnLst/>
            <a:rect r="r" b="b" t="t" l="l"/>
            <a:pathLst>
              <a:path h="5189952" w="5742685">
                <a:moveTo>
                  <a:pt x="0" y="0"/>
                </a:moveTo>
                <a:lnTo>
                  <a:pt x="5742685" y="0"/>
                </a:lnTo>
                <a:lnTo>
                  <a:pt x="5742685" y="5189951"/>
                </a:lnTo>
                <a:lnTo>
                  <a:pt x="0" y="518995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6258" y="1434801"/>
            <a:ext cx="15715484" cy="2858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79"/>
              </a:lnSpc>
            </a:pPr>
            <a:r>
              <a:rPr lang="en-US" sz="8199" spc="344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¿Qué es el Control de Versiones?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7087" y="4644771"/>
            <a:ext cx="9249678" cy="7563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Sistema que guarda cambios de archivos en un proyecto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Ventajas: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Volver a versiones anteriores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Varias personas trabajando en el mismo proyecto sin conflictos</a:t>
            </a: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400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27460">
            <a:off x="8249633" y="206272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42370" y="-300450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251554" y="4593267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535547" y="1396701"/>
            <a:ext cx="19996945" cy="0"/>
          </a:xfrm>
          <a:prstGeom prst="line">
            <a:avLst/>
          </a:prstGeom>
          <a:ln cap="flat" w="1905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FEFEFE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97828" y="151555"/>
            <a:ext cx="3584384" cy="1058733"/>
          </a:xfrm>
          <a:custGeom>
            <a:avLst/>
            <a:gdLst/>
            <a:ahLst/>
            <a:cxnLst/>
            <a:rect r="r" b="b" t="t" l="l"/>
            <a:pathLst>
              <a:path h="1058733" w="3584384">
                <a:moveTo>
                  <a:pt x="0" y="0"/>
                </a:moveTo>
                <a:lnTo>
                  <a:pt x="3584384" y="0"/>
                </a:lnTo>
                <a:lnTo>
                  <a:pt x="3584384" y="1058732"/>
                </a:lnTo>
                <a:lnTo>
                  <a:pt x="0" y="1058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04057"/>
            <a:ext cx="214169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Camila Aroca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42607" y="53827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323944" y="-623253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43034" y="466492"/>
            <a:ext cx="2771998" cy="35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FFFFFF"/>
                </a:solidFill>
                <a:latin typeface="Arian Bold"/>
                <a:ea typeface="Arian Bold"/>
                <a:cs typeface="Arian Bold"/>
                <a:sym typeface="Arian Bold"/>
              </a:rPr>
              <a:t>cam.aroca@duocuc.cl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6258" y="1613855"/>
            <a:ext cx="15715484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spc="315" b="true">
                <a:solidFill>
                  <a:srgbClr val="FFFFFF"/>
                </a:solidFill>
                <a:latin typeface="TT Lakes Neue Extended Bold"/>
                <a:ea typeface="TT Lakes Neue Extended Bold"/>
                <a:cs typeface="TT Lakes Neue Extended Bold"/>
                <a:sym typeface="TT Lakes Neue Extended Bold"/>
              </a:rPr>
              <a:t>Control de Versiones Centralizado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68869" y="4606626"/>
            <a:ext cx="14878006" cy="698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Definición: Un único servidor central guarda los archivos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Ejemplo: Como trabajar en Google Drive</a:t>
            </a:r>
          </a:p>
          <a:p>
            <a:pPr algn="l" marL="708678" indent="-354339" lvl="1">
              <a:lnSpc>
                <a:spcPts val="4595"/>
              </a:lnSpc>
              <a:buFont typeface="Arial"/>
              <a:buChar char="•"/>
            </a:pPr>
            <a:r>
              <a:rPr lang="en-US" sz="3282" spc="137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Problema: Si dos personas editan al mismo tiempo, pueden generarse conflictos</a:t>
            </a:r>
          </a:p>
          <a:p>
            <a:pPr algn="l" marL="1417356" indent="-472452" lvl="2">
              <a:lnSpc>
                <a:spcPts val="4595"/>
              </a:lnSpc>
              <a:buFont typeface="Arial"/>
              <a:buChar char="⚬"/>
            </a:pPr>
          </a:p>
          <a:p>
            <a:pPr algn="l">
              <a:lnSpc>
                <a:spcPts val="4595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4298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3706"/>
              </a:lnSpc>
            </a:pPr>
          </a:p>
          <a:p>
            <a:pPr algn="l">
              <a:lnSpc>
                <a:spcPts val="400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DAGTOpbb7vk</dc:identifier>
  <dcterms:modified xsi:type="dcterms:W3CDTF">2011-08-01T06:04:30Z</dcterms:modified>
  <cp:revision>1</cp:revision>
  <dc:title>Github</dc:title>
</cp:coreProperties>
</file>

<file path=docProps/thumbnail.jpeg>
</file>